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image6.svg" ContentType="image/svg+xml"/>
  <Override PartName="/ppt/media/image8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6" r:id="rId3"/>
  </p:sldIdLst>
  <p:sldSz cx="32918400" cy="21945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32639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 panose="020F0502020204030204"/>
      </a:defRPr>
    </a:lvl1pPr>
    <a:lvl2pPr marL="0" marR="0" indent="326390" algn="l" defTabSz="32639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 panose="020F0502020204030204"/>
      </a:defRPr>
    </a:lvl2pPr>
    <a:lvl3pPr marL="0" marR="0" indent="652780" algn="l" defTabSz="32639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 panose="020F0502020204030204"/>
      </a:defRPr>
    </a:lvl3pPr>
    <a:lvl4pPr marL="0" marR="0" indent="979805" algn="l" defTabSz="32639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 panose="020F0502020204030204"/>
      </a:defRPr>
    </a:lvl4pPr>
    <a:lvl5pPr marL="0" marR="0" indent="1306195" algn="l" defTabSz="32639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 panose="020F0502020204030204"/>
      </a:defRPr>
    </a:lvl5pPr>
    <a:lvl6pPr marL="0" marR="0" indent="1632585" algn="l" defTabSz="32639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 panose="020F0502020204030204"/>
      </a:defRPr>
    </a:lvl6pPr>
    <a:lvl7pPr marL="0" marR="0" indent="1958975" algn="l" defTabSz="32639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 panose="020F0502020204030204"/>
      </a:defRPr>
    </a:lvl7pPr>
    <a:lvl8pPr marL="0" marR="0" indent="2286000" algn="l" defTabSz="32639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 panose="020F0502020204030204"/>
      </a:defRPr>
    </a:lvl8pPr>
    <a:lvl9pPr marL="0" marR="0" indent="2612390" algn="l" defTabSz="32639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 panose="020F05020202040302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BC7A8"/>
    <a:srgbClr val="CAE31C"/>
    <a:srgbClr val="79CB2C"/>
    <a:srgbClr val="7E5D9B"/>
    <a:srgbClr val="4F81BD"/>
    <a:srgbClr val="677B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940675A-B579-460E-94D1-54222C63F5D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3075" autoAdjust="0"/>
  </p:normalViewPr>
  <p:slideViewPr>
    <p:cSldViewPr snapToGrid="0" snapToObjects="1">
      <p:cViewPr>
        <p:scale>
          <a:sx n="75" d="100"/>
          <a:sy n="75" d="100"/>
        </p:scale>
        <p:origin x="54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7" Type="http://schemas.openxmlformats.org/officeDocument/2006/relationships/tableStyles" Target="tableStyles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25" name="Shape 25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/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2633345" latinLnBrk="0">
      <a:defRPr sz="3400">
        <a:latin typeface="+mn-lt"/>
        <a:ea typeface="+mn-ea"/>
        <a:cs typeface="+mn-cs"/>
        <a:sym typeface="Calibri" panose="020F0502020204030204"/>
      </a:defRPr>
    </a:lvl1pPr>
    <a:lvl2pPr indent="228600" defTabSz="2633345" latinLnBrk="0">
      <a:defRPr sz="3400">
        <a:latin typeface="+mn-lt"/>
        <a:ea typeface="+mn-ea"/>
        <a:cs typeface="+mn-cs"/>
        <a:sym typeface="Calibri" panose="020F0502020204030204"/>
      </a:defRPr>
    </a:lvl2pPr>
    <a:lvl3pPr indent="457200" defTabSz="2633345" latinLnBrk="0">
      <a:defRPr sz="3400">
        <a:latin typeface="+mn-lt"/>
        <a:ea typeface="+mn-ea"/>
        <a:cs typeface="+mn-cs"/>
        <a:sym typeface="Calibri" panose="020F0502020204030204"/>
      </a:defRPr>
    </a:lvl3pPr>
    <a:lvl4pPr indent="685800" defTabSz="2633345" latinLnBrk="0">
      <a:defRPr sz="3400">
        <a:latin typeface="+mn-lt"/>
        <a:ea typeface="+mn-ea"/>
        <a:cs typeface="+mn-cs"/>
        <a:sym typeface="Calibri" panose="020F0502020204030204"/>
      </a:defRPr>
    </a:lvl4pPr>
    <a:lvl5pPr indent="914400" defTabSz="2633345" latinLnBrk="0">
      <a:defRPr sz="3400">
        <a:latin typeface="+mn-lt"/>
        <a:ea typeface="+mn-ea"/>
        <a:cs typeface="+mn-cs"/>
        <a:sym typeface="Calibri" panose="020F0502020204030204"/>
      </a:defRPr>
    </a:lvl5pPr>
    <a:lvl6pPr indent="1143000" defTabSz="2633345" latinLnBrk="0">
      <a:defRPr sz="3400">
        <a:latin typeface="+mn-lt"/>
        <a:ea typeface="+mn-ea"/>
        <a:cs typeface="+mn-cs"/>
        <a:sym typeface="Calibri" panose="020F0502020204030204"/>
      </a:defRPr>
    </a:lvl6pPr>
    <a:lvl7pPr indent="1371600" defTabSz="2633345" latinLnBrk="0">
      <a:defRPr sz="3400">
        <a:latin typeface="+mn-lt"/>
        <a:ea typeface="+mn-ea"/>
        <a:cs typeface="+mn-cs"/>
        <a:sym typeface="Calibri" panose="020F0502020204030204"/>
      </a:defRPr>
    </a:lvl7pPr>
    <a:lvl8pPr indent="1600200" defTabSz="2633345" latinLnBrk="0">
      <a:defRPr sz="3400">
        <a:latin typeface="+mn-lt"/>
        <a:ea typeface="+mn-ea"/>
        <a:cs typeface="+mn-cs"/>
        <a:sym typeface="Calibri" panose="020F0502020204030204"/>
      </a:defRPr>
    </a:lvl8pPr>
    <a:lvl9pPr indent="1828800" defTabSz="2633345" latinLnBrk="0">
      <a:defRPr sz="3400">
        <a:latin typeface="+mn-lt"/>
        <a:ea typeface="+mn-ea"/>
        <a:cs typeface="+mn-cs"/>
        <a:sym typeface="Calibri" panose="020F050202020403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>
            <a:spLocks noGrp="1"/>
          </p:cNvSpPr>
          <p:nvPr>
            <p:ph type="sldImg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B A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B AI Research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1645920" y="294640"/>
            <a:ext cx="29626561" cy="482600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/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1645920" y="5120640"/>
            <a:ext cx="29626561" cy="16824961"/>
          </a:xfrm>
          <a:prstGeom prst="rect">
            <a:avLst/>
          </a:prstGeom>
          <a:ln w="12700">
            <a:miter lim="400000"/>
          </a:ln>
        </p:spPr>
        <p:txBody>
          <a:bodyPr lIns="45719" rIns="45719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5910559" y="19756119"/>
            <a:ext cx="7680961" cy="11684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/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ransition spd="med"/>
  <p:txStyles>
    <p:titleStyle>
      <a:lvl1pPr marL="0" marR="0" indent="0" algn="l" defTabSz="292608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14000" b="0" i="0" u="none" strike="noStrike" cap="none" spc="0" baseline="0">
          <a:solidFill>
            <a:srgbClr val="000000"/>
          </a:solidFill>
          <a:uFillTx/>
          <a:latin typeface="Calibri Light" panose="020F0302020204030204"/>
          <a:ea typeface="Calibri Light" panose="020F0302020204030204"/>
          <a:cs typeface="Calibri Light" panose="020F0302020204030204"/>
          <a:sym typeface="Calibri Light" panose="020F0302020204030204"/>
        </a:defRPr>
      </a:lvl1pPr>
      <a:lvl2pPr marL="0" marR="0" indent="0" algn="l" defTabSz="292608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14000" b="0" i="0" u="none" strike="noStrike" cap="none" spc="0" baseline="0">
          <a:solidFill>
            <a:srgbClr val="000000"/>
          </a:solidFill>
          <a:uFillTx/>
          <a:latin typeface="Calibri Light" panose="020F0302020204030204"/>
          <a:ea typeface="Calibri Light" panose="020F0302020204030204"/>
          <a:cs typeface="Calibri Light" panose="020F0302020204030204"/>
          <a:sym typeface="Calibri Light" panose="020F0302020204030204"/>
        </a:defRPr>
      </a:lvl2pPr>
      <a:lvl3pPr marL="0" marR="0" indent="0" algn="l" defTabSz="292608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14000" b="0" i="0" u="none" strike="noStrike" cap="none" spc="0" baseline="0">
          <a:solidFill>
            <a:srgbClr val="000000"/>
          </a:solidFill>
          <a:uFillTx/>
          <a:latin typeface="Calibri Light" panose="020F0302020204030204"/>
          <a:ea typeface="Calibri Light" panose="020F0302020204030204"/>
          <a:cs typeface="Calibri Light" panose="020F0302020204030204"/>
          <a:sym typeface="Calibri Light" panose="020F0302020204030204"/>
        </a:defRPr>
      </a:lvl3pPr>
      <a:lvl4pPr marL="0" marR="0" indent="0" algn="l" defTabSz="292608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14000" b="0" i="0" u="none" strike="noStrike" cap="none" spc="0" baseline="0">
          <a:solidFill>
            <a:srgbClr val="000000"/>
          </a:solidFill>
          <a:uFillTx/>
          <a:latin typeface="Calibri Light" panose="020F0302020204030204"/>
          <a:ea typeface="Calibri Light" panose="020F0302020204030204"/>
          <a:cs typeface="Calibri Light" panose="020F0302020204030204"/>
          <a:sym typeface="Calibri Light" panose="020F0302020204030204"/>
        </a:defRPr>
      </a:lvl4pPr>
      <a:lvl5pPr marL="0" marR="0" indent="0" algn="l" defTabSz="292608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14000" b="0" i="0" u="none" strike="noStrike" cap="none" spc="0" baseline="0">
          <a:solidFill>
            <a:srgbClr val="000000"/>
          </a:solidFill>
          <a:uFillTx/>
          <a:latin typeface="Calibri Light" panose="020F0302020204030204"/>
          <a:ea typeface="Calibri Light" panose="020F0302020204030204"/>
          <a:cs typeface="Calibri Light" panose="020F0302020204030204"/>
          <a:sym typeface="Calibri Light" panose="020F0302020204030204"/>
        </a:defRPr>
      </a:lvl5pPr>
      <a:lvl6pPr marL="0" marR="0" indent="0" algn="l" defTabSz="292608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14000" b="0" i="0" u="none" strike="noStrike" cap="none" spc="0" baseline="0">
          <a:solidFill>
            <a:srgbClr val="000000"/>
          </a:solidFill>
          <a:uFillTx/>
          <a:latin typeface="Calibri Light" panose="020F0302020204030204"/>
          <a:ea typeface="Calibri Light" panose="020F0302020204030204"/>
          <a:cs typeface="Calibri Light" panose="020F0302020204030204"/>
          <a:sym typeface="Calibri Light" panose="020F0302020204030204"/>
        </a:defRPr>
      </a:lvl6pPr>
      <a:lvl7pPr marL="0" marR="0" indent="0" algn="l" defTabSz="292608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14000" b="0" i="0" u="none" strike="noStrike" cap="none" spc="0" baseline="0">
          <a:solidFill>
            <a:srgbClr val="000000"/>
          </a:solidFill>
          <a:uFillTx/>
          <a:latin typeface="Calibri Light" panose="020F0302020204030204"/>
          <a:ea typeface="Calibri Light" panose="020F0302020204030204"/>
          <a:cs typeface="Calibri Light" panose="020F0302020204030204"/>
          <a:sym typeface="Calibri Light" panose="020F0302020204030204"/>
        </a:defRPr>
      </a:lvl7pPr>
      <a:lvl8pPr marL="0" marR="0" indent="0" algn="l" defTabSz="292608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14000" b="0" i="0" u="none" strike="noStrike" cap="none" spc="0" baseline="0">
          <a:solidFill>
            <a:srgbClr val="000000"/>
          </a:solidFill>
          <a:uFillTx/>
          <a:latin typeface="Calibri Light" panose="020F0302020204030204"/>
          <a:ea typeface="Calibri Light" panose="020F0302020204030204"/>
          <a:cs typeface="Calibri Light" panose="020F0302020204030204"/>
          <a:sym typeface="Calibri Light" panose="020F0302020204030204"/>
        </a:defRPr>
      </a:lvl8pPr>
      <a:lvl9pPr marL="0" marR="0" indent="0" algn="l" defTabSz="292608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14000" b="0" i="0" u="none" strike="noStrike" cap="none" spc="0" baseline="0">
          <a:solidFill>
            <a:srgbClr val="000000"/>
          </a:solidFill>
          <a:uFillTx/>
          <a:latin typeface="Calibri Light" panose="020F0302020204030204"/>
          <a:ea typeface="Calibri Light" panose="020F0302020204030204"/>
          <a:cs typeface="Calibri Light" panose="020F0302020204030204"/>
          <a:sym typeface="Calibri Light" panose="020F0302020204030204"/>
        </a:defRPr>
      </a:lvl9pPr>
    </p:titleStyle>
    <p:bodyStyle>
      <a:lvl1pPr marL="731520" marR="0" indent="-731520" algn="l" defTabSz="2926080" rtl="0" latinLnBrk="0">
        <a:lnSpc>
          <a:spcPct val="90000"/>
        </a:lnSpc>
        <a:spcBef>
          <a:spcPts val="3200"/>
        </a:spcBef>
        <a:spcAft>
          <a:spcPts val="0"/>
        </a:spcAft>
        <a:buClrTx/>
        <a:buSzPct val="100000"/>
        <a:buFont typeface="Arial" panose="020B0604020202020204"/>
        <a:buChar char="•"/>
        <a:defRPr sz="89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 panose="020F0502020204030204"/>
        </a:defRPr>
      </a:lvl1pPr>
      <a:lvl2pPr marL="2319655" marR="0" indent="-856615" algn="l" defTabSz="2926080" rtl="0" latinLnBrk="0">
        <a:lnSpc>
          <a:spcPct val="90000"/>
        </a:lnSpc>
        <a:spcBef>
          <a:spcPts val="3200"/>
        </a:spcBef>
        <a:spcAft>
          <a:spcPts val="0"/>
        </a:spcAft>
        <a:buClrTx/>
        <a:buSzPct val="100000"/>
        <a:buFont typeface="Arial" panose="020B0604020202020204"/>
        <a:buChar char="•"/>
        <a:defRPr sz="89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 panose="020F0502020204030204"/>
        </a:defRPr>
      </a:lvl2pPr>
      <a:lvl3pPr marL="3943350" marR="0" indent="-1017270" algn="l" defTabSz="2926080" rtl="0" latinLnBrk="0">
        <a:lnSpc>
          <a:spcPct val="90000"/>
        </a:lnSpc>
        <a:spcBef>
          <a:spcPts val="3200"/>
        </a:spcBef>
        <a:spcAft>
          <a:spcPts val="0"/>
        </a:spcAft>
        <a:buClrTx/>
        <a:buSzPct val="100000"/>
        <a:buFont typeface="Arial" panose="020B0604020202020204"/>
        <a:buChar char="•"/>
        <a:defRPr sz="89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 panose="020F0502020204030204"/>
        </a:defRPr>
      </a:lvl3pPr>
      <a:lvl4pPr marL="5531485" marR="0" indent="-1142365" algn="l" defTabSz="2926080" rtl="0" latinLnBrk="0">
        <a:lnSpc>
          <a:spcPct val="90000"/>
        </a:lnSpc>
        <a:spcBef>
          <a:spcPts val="3200"/>
        </a:spcBef>
        <a:spcAft>
          <a:spcPts val="0"/>
        </a:spcAft>
        <a:buClrTx/>
        <a:buSzPct val="100000"/>
        <a:buFont typeface="Arial" panose="020B0604020202020204"/>
        <a:buChar char="•"/>
        <a:defRPr sz="89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 panose="020F0502020204030204"/>
        </a:defRPr>
      </a:lvl4pPr>
      <a:lvl5pPr marL="6994525" marR="0" indent="-1142365" algn="l" defTabSz="2926080" rtl="0" latinLnBrk="0">
        <a:lnSpc>
          <a:spcPct val="90000"/>
        </a:lnSpc>
        <a:spcBef>
          <a:spcPts val="3200"/>
        </a:spcBef>
        <a:spcAft>
          <a:spcPts val="0"/>
        </a:spcAft>
        <a:buClrTx/>
        <a:buSzPct val="100000"/>
        <a:buFont typeface="Arial" panose="020B0604020202020204"/>
        <a:buChar char="•"/>
        <a:defRPr sz="89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 panose="020F0502020204030204"/>
        </a:defRPr>
      </a:lvl5pPr>
      <a:lvl6pPr marL="8457565" marR="0" indent="-1142365" algn="l" defTabSz="2926080" rtl="0" latinLnBrk="0">
        <a:lnSpc>
          <a:spcPct val="90000"/>
        </a:lnSpc>
        <a:spcBef>
          <a:spcPts val="3200"/>
        </a:spcBef>
        <a:spcAft>
          <a:spcPts val="0"/>
        </a:spcAft>
        <a:buClrTx/>
        <a:buSzPct val="100000"/>
        <a:buFont typeface="Arial" panose="020B0604020202020204"/>
        <a:buChar char="•"/>
        <a:defRPr sz="89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 panose="020F0502020204030204"/>
        </a:defRPr>
      </a:lvl6pPr>
      <a:lvl7pPr marL="9921240" marR="0" indent="-1142365" algn="l" defTabSz="2926080" rtl="0" latinLnBrk="0">
        <a:lnSpc>
          <a:spcPct val="90000"/>
        </a:lnSpc>
        <a:spcBef>
          <a:spcPts val="3200"/>
        </a:spcBef>
        <a:spcAft>
          <a:spcPts val="0"/>
        </a:spcAft>
        <a:buClrTx/>
        <a:buSzPct val="100000"/>
        <a:buFont typeface="Arial" panose="020B0604020202020204"/>
        <a:buChar char="•"/>
        <a:defRPr sz="89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 panose="020F0502020204030204"/>
        </a:defRPr>
      </a:lvl7pPr>
      <a:lvl8pPr marL="11384280" marR="0" indent="-1142365" algn="l" defTabSz="2926080" rtl="0" latinLnBrk="0">
        <a:lnSpc>
          <a:spcPct val="90000"/>
        </a:lnSpc>
        <a:spcBef>
          <a:spcPts val="3200"/>
        </a:spcBef>
        <a:spcAft>
          <a:spcPts val="0"/>
        </a:spcAft>
        <a:buClrTx/>
        <a:buSzPct val="100000"/>
        <a:buFont typeface="Arial" panose="020B0604020202020204"/>
        <a:buChar char="•"/>
        <a:defRPr sz="89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 panose="020F0502020204030204"/>
        </a:defRPr>
      </a:lvl8pPr>
      <a:lvl9pPr marL="12847320" marR="0" indent="-1142365" algn="l" defTabSz="2926080" rtl="0" latinLnBrk="0">
        <a:lnSpc>
          <a:spcPct val="90000"/>
        </a:lnSpc>
        <a:spcBef>
          <a:spcPts val="3200"/>
        </a:spcBef>
        <a:spcAft>
          <a:spcPts val="0"/>
        </a:spcAft>
        <a:buClrTx/>
        <a:buSzPct val="100000"/>
        <a:buFont typeface="Arial" panose="020B0604020202020204"/>
        <a:buChar char="•"/>
        <a:defRPr sz="89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 panose="020F0502020204030204"/>
        </a:defRPr>
      </a:lvl9pPr>
    </p:bodyStyle>
    <p:otherStyle>
      <a:lvl1pPr marL="0" marR="0" indent="0" algn="r" defTabSz="32639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1pPr>
      <a:lvl2pPr marL="0" marR="0" indent="326390" algn="r" defTabSz="32639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2pPr>
      <a:lvl3pPr marL="0" marR="0" indent="652780" algn="r" defTabSz="32639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3pPr>
      <a:lvl4pPr marL="0" marR="0" indent="979805" algn="r" defTabSz="32639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4pPr>
      <a:lvl5pPr marL="0" marR="0" indent="1306195" algn="r" defTabSz="32639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5pPr>
      <a:lvl6pPr marL="0" marR="0" indent="1632585" algn="r" defTabSz="32639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6pPr>
      <a:lvl7pPr marL="0" marR="0" indent="1958975" algn="r" defTabSz="32639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7pPr>
      <a:lvl8pPr marL="0" marR="0" indent="2286000" algn="r" defTabSz="32639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8pPr>
      <a:lvl9pPr marL="0" marR="0" indent="2612390" algn="r" defTabSz="32639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image" Target="../media/image8.svg"/><Relationship Id="rId7" Type="http://schemas.openxmlformats.org/officeDocument/2006/relationships/image" Target="../media/image7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1" Type="http://schemas.openxmlformats.org/officeDocument/2006/relationships/notesSlide" Target="../notesSlides/notesSlide1.xml"/><Relationship Id="rId20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9" Type="http://schemas.openxmlformats.org/officeDocument/2006/relationships/image" Target="../media/image19.png"/><Relationship Id="rId18" Type="http://schemas.openxmlformats.org/officeDocument/2006/relationships/image" Target="../media/image18.png"/><Relationship Id="rId17" Type="http://schemas.openxmlformats.org/officeDocument/2006/relationships/image" Target="../media/image17.png"/><Relationship Id="rId16" Type="http://schemas.openxmlformats.org/officeDocument/2006/relationships/image" Target="../media/image16.png"/><Relationship Id="rId15" Type="http://schemas.openxmlformats.org/officeDocument/2006/relationships/image" Target="../media/image15.png"/><Relationship Id="rId14" Type="http://schemas.openxmlformats.org/officeDocument/2006/relationships/image" Target="../media/image14.png"/><Relationship Id="rId13" Type="http://schemas.openxmlformats.org/officeDocument/2006/relationships/image" Target="../media/image13.png"/><Relationship Id="rId12" Type="http://schemas.openxmlformats.org/officeDocument/2006/relationships/image" Target="../media/image12.png"/><Relationship Id="rId11" Type="http://schemas.openxmlformats.org/officeDocument/2006/relationships/image" Target="../media/image11.png"/><Relationship Id="rId10" Type="http://schemas.openxmlformats.org/officeDocument/2006/relationships/image" Target="../media/image10.png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35"/>
          <p:cNvSpPr txBox="1"/>
          <p:nvPr/>
        </p:nvSpPr>
        <p:spPr>
          <a:xfrm>
            <a:off x="2258695" y="187325"/>
            <a:ext cx="27287220" cy="937260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>
              <a:defRPr sz="550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</a:lstStyle>
          <a:p>
            <a:pPr algn="ctr"/>
            <a:r>
              <a:rPr lang="en-SG" altLang="zh-CN" dirty="0"/>
              <a:t>Deep Reinforcement Learning Guided Improvement Heuristic for Job Shop Scheduling</a:t>
            </a:r>
            <a:endParaRPr lang="en-SG" altLang="zh-CN" dirty="0"/>
          </a:p>
        </p:txBody>
      </p:sp>
      <p:sp>
        <p:nvSpPr>
          <p:cNvPr id="33" name="TextBox 38"/>
          <p:cNvSpPr txBox="1"/>
          <p:nvPr/>
        </p:nvSpPr>
        <p:spPr>
          <a:xfrm>
            <a:off x="1003800" y="3451377"/>
            <a:ext cx="9939971" cy="615553"/>
          </a:xfrm>
          <a:prstGeom prst="rect">
            <a:avLst/>
          </a:prstGeom>
          <a:gradFill>
            <a:gsLst>
              <a:gs pos="0">
                <a:srgbClr val="CAE31C"/>
              </a:gs>
              <a:gs pos="100000">
                <a:srgbClr val="5BC7A8"/>
              </a:gs>
            </a:gsLst>
            <a:lin ang="0" scaled="0"/>
          </a:gradFill>
          <a:ln w="12700">
            <a:noFill/>
            <a:miter lim="400000"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square" lIns="45719" rIns="45719">
            <a:spAutoFit/>
          </a:bodyPr>
          <a:lstStyle>
            <a:lvl1pPr>
              <a:defRPr sz="340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</a:lstStyle>
          <a:p>
            <a:r>
              <a:rPr lang="en-US" dirty="0" smtClean="0">
                <a:solidFill>
                  <a:schemeClr val="tx1"/>
                </a:solidFill>
              </a:rPr>
              <a:t>Contributions</a:t>
            </a:r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34" name="TextBox 39"/>
          <p:cNvSpPr txBox="1"/>
          <p:nvPr/>
        </p:nvSpPr>
        <p:spPr>
          <a:xfrm>
            <a:off x="956929" y="4355204"/>
            <a:ext cx="9986842" cy="865505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>
              <a:lnSpc>
                <a:spcPct val="120000"/>
              </a:lnSpc>
              <a:defRPr sz="2100">
                <a:solidFill>
                  <a:srgbClr val="344854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</a:lstStyle>
          <a:p>
            <a:pPr marL="342900" indent="-342900" algn="just">
              <a:buClr>
                <a:schemeClr val="tx1"/>
              </a:buClr>
              <a:buFont typeface="Wingdings" panose="05000000000000000000" pitchFamily="2" charset="2"/>
              <a:buChar char="q"/>
            </a:pPr>
            <a:r>
              <a:rPr lang="en-US" dirty="0" smtClean="0">
                <a:solidFill>
                  <a:schemeClr val="tx1"/>
                </a:solidFill>
              </a:rPr>
              <a:t>A novel learning-based improvement heuristic for job-shop scheduling (JSSP).</a:t>
            </a:r>
            <a:endParaRPr lang="en-US" dirty="0" smtClean="0">
              <a:solidFill>
                <a:schemeClr val="tx1"/>
              </a:solidFill>
            </a:endParaRPr>
          </a:p>
          <a:p>
            <a:pPr marL="342900" indent="-342900" algn="just">
              <a:buClr>
                <a:schemeClr val="tx1"/>
              </a:buClr>
              <a:buFont typeface="Wingdings" panose="05000000000000000000" pitchFamily="2" charset="2"/>
              <a:buChar char="q"/>
            </a:pPr>
            <a:r>
              <a:rPr lang="en-US" dirty="0" smtClean="0">
                <a:solidFill>
                  <a:schemeClr val="tx1"/>
                </a:solidFill>
              </a:rPr>
              <a:t>The proposed methd has linear computational complexity.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46" name="TextBox 56"/>
          <p:cNvSpPr txBox="1"/>
          <p:nvPr/>
        </p:nvSpPr>
        <p:spPr>
          <a:xfrm>
            <a:off x="1092132" y="14498152"/>
            <a:ext cx="9939970" cy="415498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 algn="ctr">
              <a:defRPr sz="1300">
                <a:solidFill>
                  <a:srgbClr val="344854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</a:lstStyle>
          <a:p>
            <a:r>
              <a:rPr lang="en-SG" sz="2100" dirty="0" smtClean="0">
                <a:solidFill>
                  <a:schemeClr val="tx1"/>
                </a:solidFill>
              </a:rPr>
              <a:t>Figure 1:</a:t>
            </a:r>
            <a:r>
              <a:rPr lang="en-SG" sz="2100" b="1" dirty="0" smtClean="0">
                <a:solidFill>
                  <a:schemeClr val="tx1"/>
                </a:solidFill>
              </a:rPr>
              <a:t>Disjunctive </a:t>
            </a:r>
            <a:r>
              <a:rPr lang="en-SG" sz="2100" b="1" dirty="0">
                <a:solidFill>
                  <a:schemeClr val="tx1"/>
                </a:solidFill>
              </a:rPr>
              <a:t>graph </a:t>
            </a:r>
            <a:r>
              <a:rPr lang="en-SG" sz="2100" b="1" dirty="0" smtClean="0">
                <a:solidFill>
                  <a:schemeClr val="tx1"/>
                </a:solidFill>
              </a:rPr>
              <a:t>representation</a:t>
            </a:r>
            <a:r>
              <a:rPr lang="en-SG" sz="2100" b="1" dirty="0">
                <a:solidFill>
                  <a:schemeClr val="tx1"/>
                </a:solidFill>
              </a:rPr>
              <a:t>.</a:t>
            </a:r>
            <a:r>
              <a:rPr lang="en-SG" sz="2100" dirty="0">
                <a:solidFill>
                  <a:schemeClr val="tx1"/>
                </a:solidFill>
              </a:rPr>
              <a:t> </a:t>
            </a:r>
            <a:endParaRPr sz="2100" dirty="0">
              <a:solidFill>
                <a:schemeClr val="tx1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2537460" y="1238792"/>
            <a:ext cx="2651760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Cong </a:t>
            </a:r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Zhang</a:t>
            </a:r>
            <a:r>
              <a:rPr lang="en-US" sz="3200" baseline="30000" dirty="0" smtClean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Zhiguang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Cao</a:t>
            </a:r>
            <a:r>
              <a:rPr lang="en-US" sz="3200" baseline="30000" dirty="0" smtClean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Wen </a:t>
            </a:r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Song</a:t>
            </a:r>
            <a:r>
              <a:rPr lang="en-US" sz="3200" baseline="30000" dirty="0" smtClean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, Yaoxin Wu</a:t>
            </a:r>
            <a:r>
              <a:rPr lang="en-US" sz="3200" baseline="30000" dirty="0" smtClean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4</a:t>
            </a:r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, and </a:t>
            </a:r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Jie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Zhang</a:t>
            </a:r>
            <a:r>
              <a:rPr lang="en-US" sz="3200" baseline="30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sz="3200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SG" sz="3200" baseline="30000" dirty="0" smtClean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SG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Nanyang </a:t>
            </a:r>
            <a:r>
              <a:rPr lang="en-SG" sz="3200" dirty="0">
                <a:latin typeface="Arial" panose="020B0604020202020204" pitchFamily="34" charset="0"/>
                <a:cs typeface="Arial" panose="020B0604020202020204" pitchFamily="34" charset="0"/>
              </a:rPr>
              <a:t>Technological </a:t>
            </a:r>
            <a:r>
              <a:rPr lang="en-SG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University,</a:t>
            </a:r>
            <a:r>
              <a:rPr lang="en-US" altLang="en-SG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SG" sz="3200" baseline="30000" dirty="0" smtClean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2</a:t>
            </a:r>
            <a:r>
              <a:rPr lang="en-US" altLang="en-SG" sz="3200" dirty="0" smtClean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Singapore Management University</a:t>
            </a:r>
            <a:r>
              <a:rPr lang="en-SG" sz="3200" dirty="0" smtClean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,</a:t>
            </a:r>
            <a:r>
              <a:rPr lang="en-US" altLang="en-SG" sz="3200" dirty="0" smtClean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endParaRPr lang="en-US" altLang="en-SG" sz="3200" dirty="0" smtClean="0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algn="ctr"/>
            <a:r>
              <a:rPr lang="en-US" altLang="en-SG" sz="3200" baseline="30000" dirty="0" smtClean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SG" sz="3200" dirty="0">
                <a:latin typeface="Arial" panose="020B0604020202020204" pitchFamily="34" charset="0"/>
                <a:cs typeface="Arial" panose="020B0604020202020204" pitchFamily="34" charset="0"/>
              </a:rPr>
              <a:t>Shandong University</a:t>
            </a:r>
            <a:r>
              <a:rPr lang="en-SG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en-US" altLang="en-SG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SG" sz="3200" baseline="30000" dirty="0" smtClean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en-SG" sz="3200" dirty="0">
                <a:latin typeface="Arial" panose="020B0604020202020204" pitchFamily="34" charset="0"/>
                <a:cs typeface="Arial" panose="020B0604020202020204" pitchFamily="34" charset="0"/>
              </a:rPr>
              <a:t>Eindhoven University of Technology</a:t>
            </a:r>
            <a:endParaRPr lang="en-SG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9" name="Picture 58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9130" y="2211070"/>
            <a:ext cx="734060" cy="734060"/>
          </a:xfrm>
          <a:prstGeom prst="rect">
            <a:avLst/>
          </a:prstGeom>
        </p:spPr>
      </p:pic>
      <p:sp>
        <p:nvSpPr>
          <p:cNvPr id="61" name="TextBox 38"/>
          <p:cNvSpPr txBox="1"/>
          <p:nvPr/>
        </p:nvSpPr>
        <p:spPr>
          <a:xfrm>
            <a:off x="1003802" y="5695788"/>
            <a:ext cx="9939969" cy="614045"/>
          </a:xfrm>
          <a:prstGeom prst="rect">
            <a:avLst/>
          </a:prstGeom>
          <a:gradFill>
            <a:gsLst>
              <a:gs pos="0">
                <a:srgbClr val="CAE31C"/>
              </a:gs>
              <a:gs pos="100000">
                <a:srgbClr val="5BC7A8"/>
              </a:gs>
            </a:gsLst>
            <a:lin ang="0" scaled="0"/>
          </a:gradFill>
          <a:ln w="12700">
            <a:noFill/>
            <a:miter lim="400000"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square" lIns="45719" rIns="45719">
            <a:spAutoFit/>
          </a:bodyPr>
          <a:lstStyle>
            <a:lvl1pPr>
              <a:defRPr sz="340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</a:lstStyle>
          <a:p>
            <a:pPr lvl="0" algn="l"/>
            <a:r>
              <a:rPr lang="en-US" dirty="0" smtClean="0">
                <a:solidFill>
                  <a:schemeClr val="tx1"/>
                </a:solidFill>
                <a:sym typeface="+mn-ea"/>
              </a:rPr>
              <a:t>Preliminaries</a:t>
            </a:r>
            <a:endParaRPr lang="en-US" dirty="0" smtClean="0">
              <a:solidFill>
                <a:schemeClr val="tx1"/>
              </a:solidFill>
              <a:sym typeface="+mn-ea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4" name="TextBox 39"/>
              <p:cNvSpPr txBox="1"/>
              <p:nvPr/>
            </p:nvSpPr>
            <p:spPr>
              <a:xfrm>
                <a:off x="1031106" y="6641080"/>
                <a:ext cx="9939970" cy="2146037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square" lIns="45719" rIns="45719">
                <a:spAutoFit/>
              </a:bodyPr>
              <a:lstStyle>
                <a:lvl1pPr>
                  <a:lnSpc>
                    <a:spcPct val="120000"/>
                  </a:lnSpc>
                  <a:defRPr sz="2100">
                    <a:solidFill>
                      <a:srgbClr val="344854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1pPr>
              </a:lstStyle>
              <a:p>
                <a:pPr algn="just"/>
                <a:r>
                  <a:rPr lang="en-US" b="1" i="1" dirty="0" smtClean="0">
                    <a:solidFill>
                      <a:schemeClr val="tx1"/>
                    </a:solidFill>
                  </a:rPr>
                  <a:t>Job-Shop Scheduling Problem (JSSP)</a:t>
                </a:r>
                <a:r>
                  <a:rPr lang="en-US" dirty="0" smtClean="0">
                    <a:solidFill>
                      <a:schemeClr val="tx1"/>
                    </a:solidFill>
                  </a:rPr>
                  <a:t>: </a:t>
                </a:r>
                <a:endParaRPr lang="en-US" dirty="0" smtClean="0">
                  <a:solidFill>
                    <a:schemeClr val="tx1"/>
                  </a:solidFill>
                </a:endParaRPr>
              </a:p>
              <a:p>
                <a:pPr marL="342900" indent="-342900" algn="just">
                  <a:buFont typeface="Wingdings" panose="05000000000000000000" pitchFamily="2" charset="2"/>
                  <a:buChar char="q"/>
                </a:pPr>
                <a:r>
                  <a:rPr lang="en-US" dirty="0" smtClean="0">
                    <a:solidFill>
                      <a:schemeClr val="tx1"/>
                    </a:solidFill>
                  </a:rPr>
                  <a:t>A set of jobs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𝒥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 smtClean="0">
                    <a:solidFill>
                      <a:schemeClr val="tx1"/>
                    </a:solidFill>
                  </a:rPr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 smtClean="0">
                    <a:solidFill>
                      <a:schemeClr val="tx1"/>
                    </a:solidFill>
                  </a:rPr>
                  <a:t> has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…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 smtClean="0">
                    <a:solidFill>
                      <a:schemeClr val="tx1"/>
                    </a:solidFill>
                  </a:rPr>
                  <a:t> operations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 smtClean="0">
                    <a:solidFill>
                      <a:schemeClr val="tx1"/>
                    </a:solidFill>
                  </a:rPr>
                  <a:t>.</a:t>
                </a:r>
                <a:endParaRPr lang="en-US" dirty="0" smtClean="0">
                  <a:solidFill>
                    <a:schemeClr val="tx1"/>
                  </a:solidFill>
                </a:endParaRPr>
              </a:p>
              <a:p>
                <a:pPr marL="342900" indent="-342900" algn="just">
                  <a:buFont typeface="Wingdings" panose="05000000000000000000" pitchFamily="2" charset="2"/>
                  <a:buChar char="q"/>
                </a:pPr>
                <a:r>
                  <a:rPr lang="en-US" dirty="0">
                    <a:solidFill>
                      <a:schemeClr val="tx1"/>
                    </a:solidFill>
                  </a:rPr>
                  <a:t>M</a:t>
                </a:r>
                <a:r>
                  <a:rPr lang="en-US" dirty="0" smtClean="0">
                    <a:solidFill>
                      <a:schemeClr val="tx1"/>
                    </a:solidFill>
                  </a:rPr>
                  <a:t>achines set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ℳ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…, 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 smtClean="0">
                  <a:solidFill>
                    <a:schemeClr val="tx1"/>
                  </a:solidFill>
                </a:endParaRPr>
              </a:p>
              <a:p>
                <a:pPr marL="342900" indent="-342900" algn="just">
                  <a:buFont typeface="Wingdings" panose="05000000000000000000" pitchFamily="2" charset="2"/>
                  <a:buChar char="q"/>
                </a:pPr>
                <a:r>
                  <a:rPr lang="en-US" dirty="0" smtClean="0">
                    <a:solidFill>
                      <a:schemeClr val="tx1"/>
                    </a:solidFill>
                  </a:rPr>
                  <a:t>A predefined processing order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Ord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sSub>
                          <m:sSubPr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p>
                    </m:sSup>
                  </m:oMath>
                </a14:m>
                <a:r>
                  <a:rPr lang="en-US" dirty="0" smtClean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 smtClean="0">
                    <a:solidFill>
                      <a:schemeClr val="tx1"/>
                    </a:solidFill>
                  </a:rPr>
                  <a:t>.</a:t>
                </a:r>
                <a:endParaRPr lang="en-US" dirty="0" smtClean="0">
                  <a:solidFill>
                    <a:schemeClr val="tx1"/>
                  </a:solidFill>
                </a:endParaRPr>
              </a:p>
              <a:p>
                <a:pPr marL="342900" indent="-342900" algn="just">
                  <a:buFont typeface="Wingdings" panose="05000000000000000000" pitchFamily="2" charset="2"/>
                  <a:buChar char="q"/>
                </a:pPr>
                <a:r>
                  <a:rPr lang="en-US" dirty="0" smtClean="0">
                    <a:solidFill>
                      <a:schemeClr val="tx1"/>
                    </a:solidFill>
                  </a:rPr>
                  <a:t>Objective: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𝑚𝑖𝑛</m:t>
                        </m:r>
                      </m:e>
                      <m:sub>
                        <m:sSub>
                          <m:sSubPr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∀</m:t>
                        </m:r>
                        <m:sSub>
                          <m:sSubPr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𝑚𝑎𝑥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 smtClean="0">
                    <a:solidFill>
                      <a:schemeClr val="tx1"/>
                    </a:solidFill>
                  </a:rPr>
                  <a:t>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i="1" dirty="0" smtClean="0">
                    <a:solidFill>
                      <a:schemeClr val="tx1"/>
                    </a:solidFill>
                  </a:rPr>
                  <a:t> is </a:t>
                </a:r>
                <a:r>
                  <a:rPr lang="en-US" dirty="0" smtClean="0">
                    <a:solidFill>
                      <a:schemeClr val="tx1"/>
                    </a:solidFill>
                  </a:rPr>
                  <a:t>starting time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i="1" dirty="0" smtClean="0">
                    <a:solidFill>
                      <a:schemeClr val="tx1"/>
                    </a:solidFill>
                  </a:rPr>
                  <a:t>.</a:t>
                </a:r>
                <a:endParaRPr lang="en-US" i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64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1106" y="6641080"/>
                <a:ext cx="9939970" cy="2146037"/>
              </a:xfrm>
              <a:prstGeom prst="rect">
                <a:avLst/>
              </a:prstGeom>
              <a:blipFill rotWithShape="1">
                <a:blip r:embed="rId2"/>
                <a:stretch>
                  <a:fillRect l="-5" t="-12" r="2" b="29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TextBox 38"/>
          <p:cNvSpPr txBox="1"/>
          <p:nvPr/>
        </p:nvSpPr>
        <p:spPr>
          <a:xfrm>
            <a:off x="956929" y="16253968"/>
            <a:ext cx="9939969" cy="614045"/>
          </a:xfrm>
          <a:prstGeom prst="rect">
            <a:avLst/>
          </a:prstGeom>
          <a:gradFill>
            <a:gsLst>
              <a:gs pos="0">
                <a:srgbClr val="CAE31C"/>
              </a:gs>
              <a:gs pos="100000">
                <a:srgbClr val="5BC7A8"/>
              </a:gs>
            </a:gsLst>
            <a:lin ang="0" scaled="0"/>
          </a:gradFill>
          <a:ln w="12700">
            <a:noFill/>
            <a:miter lim="400000"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square" lIns="45719" rIns="45719">
            <a:spAutoFit/>
          </a:bodyPr>
          <a:lstStyle>
            <a:lvl1pPr>
              <a:defRPr sz="340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</a:lstStyle>
          <a:p>
            <a:pPr lvl="0" algn="l"/>
            <a:r>
              <a:rPr lang="en-US" dirty="0" smtClean="0">
                <a:solidFill>
                  <a:schemeClr val="tx1"/>
                </a:solidFill>
                <a:sym typeface="+mn-ea"/>
              </a:rPr>
              <a:t>Motivation</a:t>
            </a:r>
            <a:endParaRPr lang="en-US" dirty="0" smtClean="0">
              <a:solidFill>
                <a:schemeClr val="tx1"/>
              </a:solidFill>
              <a:sym typeface="+mn-ea"/>
            </a:endParaRPr>
          </a:p>
        </p:txBody>
      </p:sp>
      <p:sp>
        <p:nvSpPr>
          <p:cNvPr id="69" name="TextBox 39"/>
          <p:cNvSpPr txBox="1"/>
          <p:nvPr/>
        </p:nvSpPr>
        <p:spPr>
          <a:xfrm>
            <a:off x="889619" y="17291101"/>
            <a:ext cx="9986841" cy="865505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>
              <a:lnSpc>
                <a:spcPct val="120000"/>
              </a:lnSpc>
              <a:defRPr sz="2100">
                <a:solidFill>
                  <a:srgbClr val="344854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</a:lstStyle>
          <a:p>
            <a:pPr marL="342900" indent="-342900" algn="just">
              <a:buClr>
                <a:schemeClr val="tx1"/>
              </a:buClr>
              <a:buFont typeface="Wingdings" panose="05000000000000000000" pitchFamily="2" charset="2"/>
              <a:buChar char="q"/>
            </a:pPr>
            <a:r>
              <a:rPr lang="en-US" altLang="en-SG" dirty="0">
                <a:solidFill>
                  <a:schemeClr val="tx1"/>
                </a:solidFill>
              </a:rPr>
              <a:t>The performance of learning-based constructive heuristics is far from optimality.</a:t>
            </a:r>
            <a:endParaRPr lang="en-US" altLang="en-SG" dirty="0">
              <a:solidFill>
                <a:schemeClr val="tx1"/>
              </a:solidFill>
            </a:endParaRPr>
          </a:p>
          <a:p>
            <a:pPr marL="342900" indent="-342900" algn="just">
              <a:buClr>
                <a:schemeClr val="tx1"/>
              </a:buClr>
              <a:buFont typeface="Wingdings" panose="05000000000000000000" pitchFamily="2" charset="2"/>
              <a:buChar char="q"/>
            </a:pPr>
            <a:r>
              <a:rPr lang="en-US" altLang="en-SG" dirty="0">
                <a:solidFill>
                  <a:schemeClr val="tx1"/>
                </a:solidFill>
              </a:rPr>
              <a:t>Neural improvement operator has linear computational complexity.</a:t>
            </a:r>
            <a:endParaRPr lang="en-SG" dirty="0">
              <a:solidFill>
                <a:schemeClr val="tx1"/>
              </a:solidFill>
            </a:endParaRPr>
          </a:p>
        </p:txBody>
      </p:sp>
      <p:sp>
        <p:nvSpPr>
          <p:cNvPr id="71" name="TextBox 38"/>
          <p:cNvSpPr txBox="1"/>
          <p:nvPr/>
        </p:nvSpPr>
        <p:spPr>
          <a:xfrm>
            <a:off x="965200" y="18821400"/>
            <a:ext cx="9978390" cy="614045"/>
          </a:xfrm>
          <a:prstGeom prst="rect">
            <a:avLst/>
          </a:prstGeom>
          <a:gradFill>
            <a:gsLst>
              <a:gs pos="0">
                <a:srgbClr val="CAE31C"/>
              </a:gs>
              <a:gs pos="100000">
                <a:srgbClr val="5BC7A8"/>
              </a:gs>
            </a:gsLst>
            <a:lin ang="0" scaled="0"/>
          </a:gradFill>
          <a:ln w="12700">
            <a:noFill/>
            <a:miter lim="400000"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square" lIns="45719" rIns="45719">
            <a:spAutoFit/>
          </a:bodyPr>
          <a:lstStyle>
            <a:lvl1pPr>
              <a:defRPr sz="340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</a:lstStyle>
          <a:p>
            <a:pPr lvl="0" algn="l"/>
            <a:r>
              <a:rPr lang="en-US" dirty="0" smtClean="0">
                <a:solidFill>
                  <a:schemeClr val="tx1"/>
                </a:solidFill>
                <a:sym typeface="+mn-ea"/>
              </a:rPr>
              <a:t>Markov Decision Process (MDP) Formulation</a:t>
            </a:r>
            <a:endParaRPr lang="en-US" dirty="0" smtClean="0">
              <a:solidFill>
                <a:schemeClr val="tx1"/>
              </a:solidFill>
              <a:sym typeface="+mn-ea"/>
            </a:endParaRPr>
          </a:p>
        </p:txBody>
      </p:sp>
      <p:sp>
        <p:nvSpPr>
          <p:cNvPr id="72" name="TextBox 38"/>
          <p:cNvSpPr txBox="1"/>
          <p:nvPr/>
        </p:nvSpPr>
        <p:spPr>
          <a:xfrm>
            <a:off x="21920200" y="3451236"/>
            <a:ext cx="9927964" cy="614045"/>
          </a:xfrm>
          <a:prstGeom prst="rect">
            <a:avLst/>
          </a:prstGeom>
          <a:gradFill>
            <a:gsLst>
              <a:gs pos="0">
                <a:srgbClr val="CAE31C"/>
              </a:gs>
              <a:gs pos="100000">
                <a:srgbClr val="5BC7A8"/>
              </a:gs>
            </a:gsLst>
            <a:lin ang="0" scaled="0"/>
          </a:gradFill>
          <a:ln w="12700">
            <a:noFill/>
            <a:miter lim="400000"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square" lIns="45719" rIns="45719">
            <a:spAutoFit/>
          </a:bodyPr>
          <a:lstStyle>
            <a:lvl1pPr>
              <a:defRPr sz="340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</a:lstStyle>
          <a:p>
            <a:pPr lvl="0" algn="l"/>
            <a:r>
              <a:rPr lang="en-US" dirty="0" smtClean="0">
                <a:solidFill>
                  <a:schemeClr val="tx1"/>
                </a:solidFill>
                <a:sym typeface="+mn-ea"/>
              </a:rPr>
              <a:t>Theoretical Findings</a:t>
            </a:r>
            <a:endParaRPr lang="en-US" dirty="0" smtClean="0">
              <a:solidFill>
                <a:schemeClr val="tx1"/>
              </a:solidFill>
              <a:sym typeface="+mn-ea"/>
            </a:endParaRPr>
          </a:p>
        </p:txBody>
      </p:sp>
      <p:sp>
        <p:nvSpPr>
          <p:cNvPr id="73" name="TextBox 39"/>
          <p:cNvSpPr txBox="1"/>
          <p:nvPr/>
        </p:nvSpPr>
        <p:spPr>
          <a:xfrm>
            <a:off x="11394173" y="3451264"/>
            <a:ext cx="10075176" cy="865505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>
              <a:lnSpc>
                <a:spcPct val="120000"/>
              </a:lnSpc>
              <a:defRPr sz="2100">
                <a:solidFill>
                  <a:srgbClr val="344854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</a:lstStyle>
          <a:p>
            <a:pPr marL="342900" indent="-342900" algn="just">
              <a:buClr>
                <a:schemeClr val="tx1"/>
              </a:buClr>
              <a:buFont typeface="Wingdings" panose="05000000000000000000" pitchFamily="2" charset="2"/>
              <a:buChar char="q"/>
            </a:pPr>
            <a:r>
              <a:rPr lang="en-US" b="1" dirty="0" smtClean="0">
                <a:solidFill>
                  <a:schemeClr val="tx1"/>
                </a:solidFill>
              </a:rPr>
              <a:t>State </a:t>
            </a:r>
            <a:r>
              <a:rPr lang="en-US" b="1" dirty="0" smtClean="0">
                <a:solidFill>
                  <a:schemeClr val="tx1"/>
                </a:solidFill>
              </a:rPr>
              <a:t>Transition</a:t>
            </a:r>
            <a:r>
              <a:rPr lang="en-US" dirty="0" smtClean="0">
                <a:solidFill>
                  <a:schemeClr val="tx1"/>
                </a:solidFill>
              </a:rPr>
              <a:t>: The new state is obtained by swapping the pair of operations in current state.</a:t>
            </a:r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82" name="TextBox 56"/>
          <p:cNvSpPr txBox="1"/>
          <p:nvPr/>
        </p:nvSpPr>
        <p:spPr>
          <a:xfrm>
            <a:off x="11536599" y="8057013"/>
            <a:ext cx="10075176" cy="414020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 algn="ctr">
              <a:defRPr sz="1300">
                <a:solidFill>
                  <a:srgbClr val="344854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</a:lstStyle>
          <a:p>
            <a:pPr algn="ctr"/>
            <a:r>
              <a:rPr lang="en-SG" sz="2100" smtClean="0">
                <a:solidFill>
                  <a:schemeClr val="tx1"/>
                </a:solidFill>
              </a:rPr>
              <a:t>Figure 2: </a:t>
            </a:r>
            <a:r>
              <a:rPr lang="en-SG" sz="2100" b="1" smtClean="0">
                <a:solidFill>
                  <a:schemeClr val="tx1"/>
                </a:solidFill>
              </a:rPr>
              <a:t>Example of state transition</a:t>
            </a:r>
            <a:r>
              <a:rPr lang="en-SG" sz="2100" smtClean="0">
                <a:solidFill>
                  <a:schemeClr val="tx1"/>
                </a:solidFill>
              </a:rPr>
              <a:t>. </a:t>
            </a:r>
            <a:endParaRPr sz="2100" dirty="0">
              <a:solidFill>
                <a:schemeClr val="tx1"/>
              </a:solidFill>
            </a:endParaRPr>
          </a:p>
        </p:txBody>
      </p:sp>
      <p:sp>
        <p:nvSpPr>
          <p:cNvPr id="83" name="TextBox 39"/>
          <p:cNvSpPr txBox="1"/>
          <p:nvPr/>
        </p:nvSpPr>
        <p:spPr>
          <a:xfrm>
            <a:off x="11605024" y="17177202"/>
            <a:ext cx="9615819" cy="444481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>
              <a:lnSpc>
                <a:spcPct val="120000"/>
              </a:lnSpc>
              <a:defRPr sz="2100">
                <a:solidFill>
                  <a:srgbClr val="344854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</a:lstStyle>
          <a:p>
            <a:pPr algn="just">
              <a:buClr>
                <a:schemeClr val="tx1"/>
              </a:buClr>
            </a:pPr>
            <a:endParaRPr lang="en-SG" dirty="0" smtClean="0">
              <a:solidFill>
                <a:schemeClr val="tx1"/>
              </a:solidFill>
            </a:endParaRPr>
          </a:p>
        </p:txBody>
      </p:sp>
      <p:sp>
        <p:nvSpPr>
          <p:cNvPr id="84" name="TextBox 38"/>
          <p:cNvSpPr txBox="1"/>
          <p:nvPr/>
        </p:nvSpPr>
        <p:spPr>
          <a:xfrm>
            <a:off x="11437981" y="13151290"/>
            <a:ext cx="10075175" cy="614045"/>
          </a:xfrm>
          <a:prstGeom prst="rect">
            <a:avLst/>
          </a:prstGeom>
          <a:gradFill>
            <a:gsLst>
              <a:gs pos="0">
                <a:srgbClr val="CAE31C"/>
              </a:gs>
              <a:gs pos="100000">
                <a:srgbClr val="5BC7A8"/>
              </a:gs>
            </a:gsLst>
            <a:lin ang="0" scaled="0"/>
          </a:gradFill>
          <a:ln w="12700">
            <a:noFill/>
            <a:miter lim="400000"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square" lIns="45719" rIns="45719">
            <a:spAutoFit/>
          </a:bodyPr>
          <a:lstStyle>
            <a:lvl1pPr>
              <a:defRPr sz="340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</a:lstStyle>
          <a:p>
            <a:pPr lvl="0" algn="l"/>
            <a:r>
              <a:rPr lang="en-US" dirty="0" smtClean="0">
                <a:solidFill>
                  <a:schemeClr val="tx1"/>
                </a:solidFill>
                <a:sym typeface="+mn-ea"/>
              </a:rPr>
              <a:t>Parameterizing the Policy</a:t>
            </a:r>
            <a:endParaRPr lang="en-US" dirty="0" smtClean="0">
              <a:solidFill>
                <a:schemeClr val="tx1"/>
              </a:solidFill>
              <a:sym typeface="+mn-ea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9" name="TextBox 39"/>
              <p:cNvSpPr txBox="1"/>
              <p:nvPr/>
            </p:nvSpPr>
            <p:spPr>
              <a:xfrm>
                <a:off x="1020377" y="8927912"/>
                <a:ext cx="9939970" cy="2090252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square" lIns="45719" rIns="45719">
                <a:spAutoFit/>
              </a:bodyPr>
              <a:lstStyle>
                <a:lvl1pPr>
                  <a:lnSpc>
                    <a:spcPct val="120000"/>
                  </a:lnSpc>
                  <a:defRPr sz="2100">
                    <a:solidFill>
                      <a:srgbClr val="344854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1pPr>
              </a:lstStyle>
              <a:p>
                <a:pPr algn="just"/>
                <a:r>
                  <a:rPr lang="en-US" b="1" i="1" dirty="0">
                    <a:solidFill>
                      <a:schemeClr val="tx1"/>
                    </a:solidFill>
                  </a:rPr>
                  <a:t>Disjunctive Graph (DG)</a:t>
                </a:r>
                <a:r>
                  <a:rPr lang="en-US" dirty="0">
                    <a:solidFill>
                      <a:schemeClr val="tx1"/>
                    </a:solidFill>
                  </a:rPr>
                  <a:t>: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={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𝒪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𝒞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𝒟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 smtClean="0">
                    <a:solidFill>
                      <a:schemeClr val="tx1"/>
                    </a:solidFill>
                  </a:rPr>
                  <a:t>, an example is Figure 1.</a:t>
                </a:r>
                <a:endParaRPr lang="en-US" dirty="0">
                  <a:solidFill>
                    <a:schemeClr val="tx1"/>
                  </a:solidFill>
                </a:endParaRPr>
              </a:p>
              <a:p>
                <a:pPr marL="342900" indent="-342900" algn="just">
                  <a:buFont typeface="Wingdings" panose="05000000000000000000" pitchFamily="2" charset="2"/>
                  <a:buChar char="q"/>
                </a:pPr>
                <a:r>
                  <a:rPr lang="en-US" dirty="0">
                    <a:solidFill>
                      <a:schemeClr val="tx1"/>
                    </a:solidFill>
                  </a:rPr>
                  <a:t>Node set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𝒪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e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∀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∪{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: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, denoting the start and terminal.</a:t>
                </a:r>
                <a:endParaRPr lang="en-US" dirty="0">
                  <a:solidFill>
                    <a:schemeClr val="tx1"/>
                  </a:solidFill>
                </a:endParaRPr>
              </a:p>
              <a:p>
                <a:pPr marL="342900" indent="-342900" algn="just">
                  <a:buFont typeface="Wingdings" panose="05000000000000000000" pitchFamily="2" charset="2"/>
                  <a:buChar char="q"/>
                </a:pPr>
                <a:r>
                  <a:rPr lang="en-US" dirty="0">
                    <a:solidFill>
                      <a:schemeClr val="tx1"/>
                    </a:solidFill>
                  </a:rPr>
                  <a:t>Conjunction set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𝒞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: directed arcs representing precedent constrains.</a:t>
                </a:r>
                <a:endParaRPr lang="en-US" dirty="0">
                  <a:solidFill>
                    <a:schemeClr val="tx1"/>
                  </a:solidFill>
                </a:endParaRPr>
              </a:p>
              <a:p>
                <a:pPr marL="342900" indent="-342900" algn="just">
                  <a:buFont typeface="Wingdings" panose="05000000000000000000" pitchFamily="2" charset="2"/>
                  <a:buChar char="q"/>
                </a:pPr>
                <a:r>
                  <a:rPr lang="en-US" dirty="0">
                    <a:solidFill>
                      <a:schemeClr val="tx1"/>
                    </a:solidFill>
                  </a:rPr>
                  <a:t>Disjunction set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𝒟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: undirected arcs connecting operations on the same machine. </a:t>
                </a:r>
                <a:endParaRPr lang="en-US" dirty="0">
                  <a:solidFill>
                    <a:schemeClr val="tx1"/>
                  </a:solidFill>
                </a:endParaRPr>
              </a:p>
              <a:p>
                <a:pPr marL="342900" indent="-342900" algn="just">
                  <a:buFont typeface="Wingdings" panose="05000000000000000000" pitchFamily="2" charset="2"/>
                  <a:buChar char="q"/>
                </a:pPr>
                <a:r>
                  <a:rPr lang="en-US" dirty="0">
                    <a:solidFill>
                      <a:schemeClr val="tx1"/>
                    </a:solidFill>
                  </a:rPr>
                  <a:t>Solution of JSSP: </a:t>
                </a:r>
                <a:r>
                  <a:rPr lang="en-SG" dirty="0">
                    <a:solidFill>
                      <a:schemeClr val="tx1"/>
                    </a:solidFill>
                  </a:rPr>
                  <a:t>fixing the direction of each disjunction </a:t>
                </a:r>
                <a14:m>
                  <m:oMath xmlns:m="http://schemas.openxmlformats.org/officeDocument/2006/math">
                    <m:r>
                      <a:rPr lang="en-SG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SG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∈</m:t>
                    </m:r>
                    <m:d>
                      <m:dPr>
                        <m:begChr m:val="{"/>
                        <m:endChr m:val="|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𝐷𝐴𝐺</m:t>
                        </m:r>
                      </m:e>
                    </m:d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𝑛𝑜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𝑐𝑦𝑐𝑙𝑒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SG" dirty="0">
                    <a:solidFill>
                      <a:schemeClr val="tx1"/>
                    </a:solidFill>
                  </a:rPr>
                  <a:t>.</a:t>
                </a:r>
                <a:endParaRPr lang="en-SG" dirty="0"/>
              </a:p>
            </p:txBody>
          </p:sp>
        </mc:Choice>
        <mc:Fallback>
          <p:sp>
            <p:nvSpPr>
              <p:cNvPr id="39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0377" y="8927912"/>
                <a:ext cx="9939970" cy="2090252"/>
              </a:xfrm>
              <a:prstGeom prst="rect">
                <a:avLst/>
              </a:prstGeom>
              <a:blipFill rotWithShape="1">
                <a:blip r:embed="rId3"/>
                <a:stretch>
                  <a:fillRect l="-6" t="-21" r="2" b="13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1" name="TextBox 39"/>
              <p:cNvSpPr txBox="1"/>
              <p:nvPr/>
            </p:nvSpPr>
            <p:spPr>
              <a:xfrm>
                <a:off x="956929" y="19812868"/>
                <a:ext cx="9986841" cy="1640205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square" lIns="45719" rIns="45719">
                <a:spAutoFit/>
              </a:bodyPr>
              <a:lstStyle>
                <a:lvl1pPr>
                  <a:lnSpc>
                    <a:spcPct val="120000"/>
                  </a:lnSpc>
                  <a:defRPr sz="2100">
                    <a:solidFill>
                      <a:srgbClr val="344854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1pPr>
              </a:lstStyle>
              <a:p>
                <a:pPr marL="342900" indent="-342900" algn="just">
                  <a:buClr>
                    <a:schemeClr val="tx1"/>
                  </a:buClr>
                  <a:buFont typeface="Wingdings" panose="05000000000000000000" pitchFamily="2" charset="2"/>
                  <a:buChar char="q"/>
                </a:pPr>
                <a:r>
                  <a:rPr lang="en-SG" b="1" dirty="0" smtClean="0">
                    <a:solidFill>
                      <a:schemeClr val="tx1"/>
                    </a:solidFill>
                  </a:rPr>
                  <a:t>State</a:t>
                </a:r>
                <a:r>
                  <a:rPr lang="en-SG" dirty="0">
                    <a:solidFill>
                      <a:schemeClr val="tx1"/>
                    </a:solidFill>
                  </a:rPr>
                  <a:t>: </a:t>
                </a:r>
                <a:r>
                  <a:rPr lang="en-US" altLang="en-SG" dirty="0">
                    <a:solidFill>
                      <a:schemeClr val="tx1"/>
                    </a:solidFill>
                  </a:rPr>
                  <a:t>A</a:t>
                </a:r>
                <a:r>
                  <a:rPr lang="en-US" dirty="0">
                    <a:solidFill>
                      <a:schemeClr val="tx1"/>
                    </a:solidFill>
                  </a:rPr>
                  <a:t>ny complete solutions represented as a disjunctive graph</a:t>
                </a:r>
                <a:endParaRPr lang="en-US" dirty="0">
                  <a:solidFill>
                    <a:schemeClr val="tx1"/>
                  </a:solidFill>
                </a:endParaRPr>
              </a:p>
              <a:p>
                <a:pPr marL="342900" indent="-342900" algn="just">
                  <a:buClr>
                    <a:schemeClr val="tx1"/>
                  </a:buClr>
                  <a:buFont typeface="Wingdings" panose="05000000000000000000" pitchFamily="2" charset="2"/>
                  <a:buChar char="q"/>
                </a:pPr>
                <a:r>
                  <a:rPr lang="en-SG" b="1" dirty="0">
                    <a:solidFill>
                      <a:schemeClr val="tx1"/>
                    </a:solidFill>
                  </a:rPr>
                  <a:t>Action</a:t>
                </a:r>
                <a:r>
                  <a:rPr lang="en-SG" dirty="0">
                    <a:solidFill>
                      <a:schemeClr val="tx1"/>
                    </a:solidFill>
                  </a:rPr>
                  <a:t>: </a:t>
                </a:r>
                <a:r>
                  <a:rPr lang="en-US" altLang="en-SG" dirty="0">
                    <a:solidFill>
                      <a:schemeClr val="tx1"/>
                    </a:solidFill>
                  </a:rPr>
                  <a:t>Any eligible operation paris defined by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r>
                  <a:rPr lang="en-US" altLang="en-SG" dirty="0">
                    <a:solidFill>
                      <a:schemeClr val="tx1"/>
                    </a:solidFill>
                  </a:rPr>
                  <a:t> neighbourhood structure.</a:t>
                </a:r>
                <a:endParaRPr lang="en-SG" dirty="0">
                  <a:solidFill>
                    <a:schemeClr val="tx1"/>
                  </a:solidFill>
                </a:endParaRPr>
              </a:p>
              <a:p>
                <a:pPr marL="342900" indent="-342900" algn="just">
                  <a:buClr>
                    <a:schemeClr val="tx1"/>
                  </a:buClr>
                  <a:buFont typeface="Wingdings" panose="05000000000000000000" pitchFamily="2" charset="2"/>
                  <a:buChar char="q"/>
                </a:pPr>
                <a:r>
                  <a:rPr lang="en-SG" b="1" dirty="0">
                    <a:solidFill>
                      <a:schemeClr val="tx1"/>
                    </a:solidFill>
                  </a:rPr>
                  <a:t>Reward</a:t>
                </a:r>
                <a:r>
                  <a:rPr lang="en-SG" dirty="0">
                    <a:solidFill>
                      <a:schemeClr val="tx1"/>
                    </a:solidFill>
                  </a:rPr>
                  <a:t>: </a:t>
                </a:r>
                <a:r>
                  <a:rPr lang="en-US" altLang="en-SG" dirty="0">
                    <a:solidFill>
                      <a:schemeClr val="tx1"/>
                    </a:solidFill>
                  </a:rPr>
                  <a:t>The difference on the objective (e.g., the makespan) between the solution at current step and the incumbent. </a:t>
                </a:r>
                <a:endParaRPr lang="en-US" altLang="en-SG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41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6929" y="19812868"/>
                <a:ext cx="9986841" cy="1640205"/>
              </a:xfrm>
              <a:prstGeom prst="rect">
                <a:avLst/>
              </a:prstGeom>
              <a:blipFill rotWithShape="1">
                <a:blip r:embed="rId4"/>
                <a:stretch>
                  <a:fillRect l="-6" t="-14" r="2" b="14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852252" y="2258699"/>
            <a:ext cx="947523" cy="41275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3263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21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alibri" panose="020F0502020204030204"/>
              </a:rPr>
              <a:t>Paper</a:t>
            </a:r>
            <a:endParaRPr kumimoji="0" lang="en-SG" sz="21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Calibri" panose="020F0502020204030204"/>
            </a:endParaRPr>
          </a:p>
        </p:txBody>
      </p:sp>
      <p:sp>
        <p:nvSpPr>
          <p:cNvPr id="54" name="TextBox 39"/>
          <p:cNvSpPr txBox="1"/>
          <p:nvPr/>
        </p:nvSpPr>
        <p:spPr>
          <a:xfrm>
            <a:off x="14185952" y="21147828"/>
            <a:ext cx="4365000" cy="478155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>
              <a:lnSpc>
                <a:spcPct val="120000"/>
              </a:lnSpc>
              <a:defRPr sz="2100">
                <a:solidFill>
                  <a:srgbClr val="344854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</a:lstStyle>
          <a:p>
            <a:pPr algn="just">
              <a:buClr>
                <a:schemeClr val="tx1"/>
              </a:buClr>
            </a:pPr>
            <a:r>
              <a:rPr lang="en-US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Figure 4. </a:t>
            </a:r>
            <a:r>
              <a:rPr lang="en-US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Policy Network.</a:t>
            </a:r>
            <a:endParaRPr lang="en-US" b="1" dirty="0" smtClean="0">
              <a:solidFill>
                <a:schemeClr val="tx1"/>
              </a:solidFill>
            </a:endParaRPr>
          </a:p>
        </p:txBody>
      </p:sp>
      <p:pic>
        <p:nvPicPr>
          <p:cNvPr id="2" name="Picture 1" descr="iclr-navbar-logo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9905325" y="187325"/>
            <a:ext cx="2832100" cy="2356485"/>
          </a:xfrm>
          <a:prstGeom prst="rect">
            <a:avLst/>
          </a:prstGeom>
        </p:spPr>
      </p:pic>
      <p:pic>
        <p:nvPicPr>
          <p:cNvPr id="6" name="Picture 5" descr="logo-d-smu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2526625" y="1687195"/>
            <a:ext cx="1457325" cy="571500"/>
          </a:xfrm>
          <a:prstGeom prst="rect">
            <a:avLst/>
          </a:prstGeom>
        </p:spPr>
      </p:pic>
      <p:pic>
        <p:nvPicPr>
          <p:cNvPr id="103" name="Picture 102"/>
          <p:cNvPicPr/>
          <p:nvPr/>
        </p:nvPicPr>
        <p:blipFill>
          <a:blip r:embed="rId9"/>
          <a:stretch>
            <a:fillRect/>
          </a:stretch>
        </p:blipFill>
        <p:spPr>
          <a:xfrm>
            <a:off x="7479030" y="1644015"/>
            <a:ext cx="1712595" cy="61468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6" name="TextBox 7"/>
          <p:cNvSpPr txBox="1"/>
          <p:nvPr/>
        </p:nvSpPr>
        <p:spPr>
          <a:xfrm>
            <a:off x="30629860" y="2416810"/>
            <a:ext cx="1383665" cy="39751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p>
            <a:pPr marL="0" marR="0" indent="0" algn="ctr" defTabSz="3263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2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alibri" panose="020F0502020204030204"/>
              </a:rPr>
              <a:t>ICLR-2024</a:t>
            </a:r>
            <a:endParaRPr kumimoji="0" lang="en-SG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Calibri" panose="020F0502020204030204"/>
            </a:endParaRPr>
          </a:p>
        </p:txBody>
      </p:sp>
      <p:pic>
        <p:nvPicPr>
          <p:cNvPr id="104" name="Picture 103"/>
          <p:cNvPicPr/>
          <p:nvPr/>
        </p:nvPicPr>
        <p:blipFill>
          <a:blip r:embed="rId10"/>
          <a:stretch>
            <a:fillRect/>
          </a:stretch>
        </p:blipFill>
        <p:spPr>
          <a:xfrm>
            <a:off x="21415375" y="2258695"/>
            <a:ext cx="2151380" cy="58864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9" name="Picture 18" descr="DG_instance&amp;sol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9135" y="11220450"/>
            <a:ext cx="10340975" cy="331851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39"/>
              <p:cNvSpPr txBox="1"/>
              <p:nvPr/>
            </p:nvSpPr>
            <p:spPr>
              <a:xfrm>
                <a:off x="1031172" y="15157262"/>
                <a:ext cx="9939970" cy="478155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square" lIns="45719" rIns="45719">
                <a:spAutoFit/>
              </a:bodyPr>
              <a:lstStyle>
                <a:lvl1pPr>
                  <a:lnSpc>
                    <a:spcPct val="120000"/>
                  </a:lnSpc>
                  <a:defRPr sz="2100">
                    <a:solidFill>
                      <a:srgbClr val="344854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1pPr>
              </a:lstStyle>
              <a:p>
                <a:pPr algn="just"/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𝑵</m:t>
                        </m:r>
                      </m:e>
                      <m:sub>
                        <m:r>
                          <a:rPr lang="en-US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𝟓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b="1" dirty="0">
                    <a:solidFill>
                      <a:schemeClr val="tx1"/>
                    </a:solidFill>
                  </a:rPr>
                  <a:t>Neighbourhood Structure</a:t>
                </a:r>
                <a:r>
                  <a:rPr lang="en-US" dirty="0">
                    <a:solidFill>
                      <a:schemeClr val="tx1"/>
                    </a:solidFill>
                  </a:rPr>
                  <a:t>: A widely-used local operator for JSSP</a:t>
                </a:r>
                <a:r>
                  <a:rPr lang="en-US" dirty="0" smtClean="0">
                    <a:solidFill>
                      <a:schemeClr val="tx1"/>
                    </a:solidFill>
                  </a:rPr>
                  <a:t>.</a:t>
                </a:r>
                <a:endParaRPr lang="en-SG" dirty="0"/>
              </a:p>
            </p:txBody>
          </p:sp>
        </mc:Choice>
        <mc:Fallback>
          <p:sp>
            <p:nvSpPr>
              <p:cNvPr id="2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1172" y="15157262"/>
                <a:ext cx="9939970" cy="478155"/>
              </a:xfrm>
              <a:prstGeom prst="rect">
                <a:avLst/>
              </a:prstGeom>
              <a:blipFill rotWithShape="1">
                <a:blip r:embed="rId12"/>
                <a:stretch>
                  <a:fillRect l="-6" t="-93" r="2" b="93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Picture 20" descr="state_transit_example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388090" y="4370705"/>
            <a:ext cx="10143490" cy="3513455"/>
          </a:xfrm>
          <a:prstGeom prst="rect">
            <a:avLst/>
          </a:prstGeom>
        </p:spPr>
      </p:pic>
      <p:pic>
        <p:nvPicPr>
          <p:cNvPr id="22" name="Picture 21" descr="framework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231370" y="9355455"/>
            <a:ext cx="8477250" cy="2814320"/>
          </a:xfrm>
          <a:prstGeom prst="rect">
            <a:avLst/>
          </a:prstGeom>
        </p:spPr>
      </p:pic>
      <p:sp>
        <p:nvSpPr>
          <p:cNvPr id="23" name="TextBox 39"/>
          <p:cNvSpPr txBox="1"/>
          <p:nvPr/>
        </p:nvSpPr>
        <p:spPr>
          <a:xfrm>
            <a:off x="11437988" y="8643024"/>
            <a:ext cx="10075176" cy="478155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>
              <a:lnSpc>
                <a:spcPct val="120000"/>
              </a:lnSpc>
              <a:defRPr sz="2100">
                <a:solidFill>
                  <a:srgbClr val="344854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</a:lstStyle>
          <a:p>
            <a:pPr marL="342900" indent="-342900" algn="just">
              <a:buClr>
                <a:schemeClr val="tx1"/>
              </a:buClr>
              <a:buFont typeface="Wingdings" panose="05000000000000000000" pitchFamily="2" charset="2"/>
              <a:buChar char="q"/>
            </a:pPr>
            <a:r>
              <a:rPr lang="en-US" b="1" dirty="0" smtClean="0">
                <a:solidFill>
                  <a:schemeClr val="tx1"/>
                </a:solidFill>
              </a:rPr>
              <a:t>The improvement process</a:t>
            </a:r>
            <a:r>
              <a:rPr lang="en-US" dirty="0" smtClean="0">
                <a:solidFill>
                  <a:schemeClr val="tx1"/>
                </a:solidFill>
              </a:rPr>
              <a:t>: Improving the initial solution iteratively.</a:t>
            </a:r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24" name="TextBox 56"/>
          <p:cNvSpPr txBox="1"/>
          <p:nvPr/>
        </p:nvSpPr>
        <p:spPr>
          <a:xfrm>
            <a:off x="11340384" y="12323578"/>
            <a:ext cx="10075176" cy="414020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 algn="ctr">
              <a:defRPr sz="1300">
                <a:solidFill>
                  <a:srgbClr val="344854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</a:lstStyle>
          <a:p>
            <a:pPr algn="ctr"/>
            <a:r>
              <a:rPr lang="en-SG" sz="2100" smtClean="0">
                <a:solidFill>
                  <a:schemeClr val="tx1"/>
                </a:solidFill>
              </a:rPr>
              <a:t>Figure </a:t>
            </a:r>
            <a:r>
              <a:rPr lang="en-US" altLang="en-SG" sz="2100" smtClean="0">
                <a:solidFill>
                  <a:schemeClr val="tx1"/>
                </a:solidFill>
              </a:rPr>
              <a:t>3</a:t>
            </a:r>
            <a:r>
              <a:rPr lang="en-SG" sz="2100" smtClean="0">
                <a:solidFill>
                  <a:schemeClr val="tx1"/>
                </a:solidFill>
              </a:rPr>
              <a:t>: </a:t>
            </a:r>
            <a:r>
              <a:rPr lang="en-US" altLang="en-SG" sz="2100" b="1" smtClean="0">
                <a:solidFill>
                  <a:schemeClr val="tx1"/>
                </a:solidFill>
              </a:rPr>
              <a:t>The overall improvement process</a:t>
            </a:r>
            <a:r>
              <a:rPr lang="en-SG" sz="2100" smtClean="0">
                <a:solidFill>
                  <a:schemeClr val="tx1"/>
                </a:solidFill>
              </a:rPr>
              <a:t>. </a:t>
            </a:r>
            <a:endParaRPr sz="2100" dirty="0">
              <a:solidFill>
                <a:schemeClr val="tx1"/>
              </a:solidFill>
            </a:endParaRPr>
          </a:p>
        </p:txBody>
      </p:sp>
      <p:pic>
        <p:nvPicPr>
          <p:cNvPr id="26" name="Picture 25" descr="TPM and CAM Simplified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876280" y="14179550"/>
            <a:ext cx="10984230" cy="6695440"/>
          </a:xfrm>
          <a:prstGeom prst="rect">
            <a:avLst/>
          </a:prstGeom>
        </p:spPr>
      </p:pic>
      <p:sp>
        <p:nvSpPr>
          <p:cNvPr id="29" name="TextBox 39"/>
          <p:cNvSpPr txBox="1"/>
          <p:nvPr/>
        </p:nvSpPr>
        <p:spPr>
          <a:xfrm>
            <a:off x="21918930" y="4702175"/>
            <a:ext cx="9947910" cy="1252855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>
              <a:lnSpc>
                <a:spcPct val="120000"/>
              </a:lnSpc>
              <a:defRPr sz="2100">
                <a:solidFill>
                  <a:srgbClr val="344854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</a:lstStyle>
          <a:p>
            <a:pPr marL="342900" indent="-342900" algn="just">
              <a:buClr>
                <a:schemeClr val="tx1"/>
              </a:buClr>
              <a:buFont typeface="Wingdings" panose="05000000000000000000" pitchFamily="2" charset="2"/>
              <a:buChar char="q"/>
            </a:pPr>
            <a:r>
              <a:rPr lang="en-US" b="1" dirty="0" smtClean="0">
                <a:solidFill>
                  <a:schemeClr val="tx1"/>
                </a:solidFill>
              </a:rPr>
              <a:t>Theorem 4.1</a:t>
            </a:r>
            <a:r>
              <a:rPr lang="en-US" dirty="0" smtClean="0">
                <a:solidFill>
                  <a:schemeClr val="tx1"/>
                </a:solidFill>
              </a:rPr>
              <a:t>: The proposed policy network has linear time complexity with respect to both |J | and |M|, where |J| and |M| are the number of jobs and machines, respectively.</a:t>
            </a:r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3" name="TextBox 39"/>
          <p:cNvSpPr txBox="1"/>
          <p:nvPr/>
        </p:nvSpPr>
        <p:spPr>
          <a:xfrm>
            <a:off x="21899880" y="11511280"/>
            <a:ext cx="9947910" cy="1640205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>
              <a:lnSpc>
                <a:spcPct val="120000"/>
              </a:lnSpc>
              <a:defRPr sz="2100">
                <a:solidFill>
                  <a:srgbClr val="344854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</a:lstStyle>
          <a:p>
            <a:pPr marL="342900" indent="-342900" algn="just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tx1"/>
                </a:solidFill>
              </a:rPr>
              <a:t>Theorem 4.2</a:t>
            </a:r>
            <a:r>
              <a:rPr lang="en-US" dirty="0" smtClean="0">
                <a:solidFill>
                  <a:schemeClr val="tx1"/>
                </a:solidFill>
              </a:rPr>
              <a:t>: We propose a neural operator based on message passing mechanism that can calculate the quality of a batch of JSSP solutions with diverse size (emperically has linear computational complexity), which significantly improve the GPU utilization for learning-based methods for JSSP.</a:t>
            </a:r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9" name="6-Point Star 8"/>
          <p:cNvSpPr/>
          <p:nvPr/>
        </p:nvSpPr>
        <p:spPr>
          <a:xfrm>
            <a:off x="21903055" y="11624945"/>
            <a:ext cx="338455" cy="338455"/>
          </a:xfrm>
          <a:prstGeom prst="star6">
            <a:avLst/>
          </a:pr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scaled="0"/>
          </a:gradFill>
          <a:ln w="12700" cap="flat">
            <a:solidFill>
              <a:schemeClr val="accent1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ctr" forceAA="0">
            <a:noAutofit/>
          </a:bodyPr>
          <a:p>
            <a:pPr marL="0" marR="0" indent="0" algn="l" defTabSz="3263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sz="1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3566755" y="13770610"/>
            <a:ext cx="7306310" cy="213487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2241510" y="6316980"/>
            <a:ext cx="4382770" cy="457771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7358975" y="6259830"/>
            <a:ext cx="4460240" cy="4632325"/>
          </a:xfrm>
          <a:prstGeom prst="rect">
            <a:avLst/>
          </a:prstGeom>
        </p:spPr>
      </p:pic>
      <p:sp>
        <p:nvSpPr>
          <p:cNvPr id="13" name="TextBox 39"/>
          <p:cNvSpPr txBox="1"/>
          <p:nvPr/>
        </p:nvSpPr>
        <p:spPr>
          <a:xfrm>
            <a:off x="22026880" y="18156555"/>
            <a:ext cx="9947910" cy="2414905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>
              <a:lnSpc>
                <a:spcPct val="120000"/>
              </a:lnSpc>
              <a:defRPr sz="2100">
                <a:solidFill>
                  <a:srgbClr val="344854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</a:lstStyle>
          <a:p>
            <a:pPr marL="342900" indent="-342900" algn="just">
              <a:buClr>
                <a:schemeClr val="tx1"/>
              </a:buClr>
              <a:buFont typeface="Wingdings" panose="05000000000000000000" charset="0"/>
              <a:buChar char="q"/>
            </a:pPr>
            <a:r>
              <a:rPr lang="en-US" b="1" dirty="0" smtClean="0">
                <a:solidFill>
                  <a:schemeClr val="tx1"/>
                </a:solidFill>
              </a:rPr>
              <a:t>Benhmarks</a:t>
            </a:r>
            <a:r>
              <a:rPr lang="en-US" dirty="0" smtClean="0">
                <a:solidFill>
                  <a:schemeClr val="tx1"/>
                </a:solidFill>
              </a:rPr>
              <a:t>:  Taillard, ABZ, FT, LA, SWV, ORB, YN, and Synthetic data.</a:t>
            </a:r>
            <a:endParaRPr lang="en-US" dirty="0" smtClean="0">
              <a:solidFill>
                <a:schemeClr val="tx1"/>
              </a:solidFill>
            </a:endParaRPr>
          </a:p>
          <a:p>
            <a:pPr marL="342900" indent="-342900" algn="just">
              <a:buClr>
                <a:schemeClr val="tx1"/>
              </a:buClr>
              <a:buFont typeface="Wingdings" panose="05000000000000000000" charset="0"/>
              <a:buChar char="q"/>
            </a:pPr>
            <a:r>
              <a:rPr lang="en-US" b="1" dirty="0" smtClean="0">
                <a:solidFill>
                  <a:schemeClr val="tx1"/>
                </a:solidFill>
              </a:rPr>
              <a:t>Baselines</a:t>
            </a:r>
            <a:r>
              <a:rPr lang="en-US" dirty="0" smtClean="0">
                <a:solidFill>
                  <a:schemeClr val="tx1"/>
                </a:solidFill>
              </a:rPr>
              <a:t>:</a:t>
            </a:r>
            <a:r>
              <a:rPr lang="en-US" dirty="0" smtClean="0">
                <a:solidFill>
                  <a:schemeClr val="tx1"/>
                </a:solidFill>
                <a:sym typeface="+mn-ea"/>
              </a:rPr>
              <a:t>L2D (NeurIPS20), RL-GNN (IJPR21), ScheduleNet (23), conventional improvement operators (e.g., greedy), OR-Tools (Google).</a:t>
            </a:r>
            <a:endParaRPr lang="en-US" dirty="0" smtClean="0">
              <a:solidFill>
                <a:schemeClr val="tx1"/>
              </a:solidFill>
              <a:sym typeface="+mn-ea"/>
            </a:endParaRPr>
          </a:p>
          <a:p>
            <a:pPr marL="342900" indent="-342900" algn="just">
              <a:buClr>
                <a:schemeClr val="tx1"/>
              </a:buClr>
              <a:buFont typeface="Wingdings" panose="05000000000000000000" charset="0"/>
              <a:buChar char="q"/>
            </a:pPr>
            <a:r>
              <a:rPr lang="en-US" b="1" dirty="0" smtClean="0">
                <a:solidFill>
                  <a:schemeClr val="tx1"/>
                </a:solidFill>
                <a:sym typeface="+mn-ea"/>
              </a:rPr>
              <a:t>Results</a:t>
            </a:r>
            <a:r>
              <a:rPr lang="en-US" dirty="0" smtClean="0">
                <a:solidFill>
                  <a:schemeClr val="tx1"/>
                </a:solidFill>
                <a:sym typeface="+mn-ea"/>
              </a:rPr>
              <a:t>: </a:t>
            </a:r>
            <a:endParaRPr lang="en-US" dirty="0" smtClean="0">
              <a:solidFill>
                <a:schemeClr val="tx1"/>
              </a:solidFill>
              <a:sym typeface="+mn-ea"/>
            </a:endParaRPr>
          </a:p>
          <a:p>
            <a:pPr marL="457200" indent="-457200" algn="just">
              <a:buClr>
                <a:schemeClr val="tx1"/>
              </a:buClr>
              <a:buFont typeface="+mj-lt"/>
              <a:buAutoNum type="arabicParenR"/>
            </a:pPr>
            <a:r>
              <a:rPr lang="en-US" dirty="0" smtClean="0">
                <a:solidFill>
                  <a:schemeClr val="tx1"/>
                </a:solidFill>
              </a:rPr>
              <a:t>Average optimality gap: </a:t>
            </a:r>
            <a:r>
              <a:rPr lang="en-US" b="1" dirty="0" smtClean="0">
                <a:solidFill>
                  <a:schemeClr val="tx1"/>
                </a:solidFill>
              </a:rPr>
              <a:t>~5%</a:t>
            </a:r>
            <a:r>
              <a:rPr lang="en-US" dirty="0" smtClean="0">
                <a:solidFill>
                  <a:schemeClr val="tx1"/>
                </a:solidFill>
              </a:rPr>
              <a:t>.</a:t>
            </a:r>
            <a:endParaRPr lang="en-US" dirty="0" smtClean="0">
              <a:solidFill>
                <a:schemeClr val="tx1"/>
              </a:solidFill>
            </a:endParaRPr>
          </a:p>
          <a:p>
            <a:pPr marL="457200" indent="-457200" algn="just">
              <a:buClr>
                <a:schemeClr val="tx1"/>
              </a:buClr>
              <a:buFont typeface="+mj-lt"/>
              <a:buAutoNum type="arabicParenR"/>
            </a:pPr>
            <a:r>
              <a:rPr lang="en-US" dirty="0" smtClean="0">
                <a:solidFill>
                  <a:schemeClr val="tx1"/>
                </a:solidFill>
              </a:rPr>
              <a:t>Outperforms the exsisting learning-based methods by a large margin.</a:t>
            </a:r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4" name="TextBox 38"/>
          <p:cNvSpPr txBox="1"/>
          <p:nvPr/>
        </p:nvSpPr>
        <p:spPr>
          <a:xfrm>
            <a:off x="22047200" y="16868151"/>
            <a:ext cx="9927964" cy="614045"/>
          </a:xfrm>
          <a:prstGeom prst="rect">
            <a:avLst/>
          </a:prstGeom>
          <a:gradFill>
            <a:gsLst>
              <a:gs pos="0">
                <a:srgbClr val="CAE31C"/>
              </a:gs>
              <a:gs pos="100000">
                <a:srgbClr val="5BC7A8"/>
              </a:gs>
            </a:gsLst>
            <a:lin ang="0" scaled="0"/>
          </a:gradFill>
          <a:ln w="12700">
            <a:noFill/>
            <a:miter lim="400000"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square" lIns="45719" rIns="45719">
            <a:spAutoFit/>
          </a:bodyPr>
          <a:lstStyle>
            <a:lvl1pPr>
              <a:defRPr sz="340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</a:lstStyle>
          <a:p>
            <a:pPr lvl="0" algn="l"/>
            <a:r>
              <a:rPr lang="en-US" dirty="0" smtClean="0">
                <a:solidFill>
                  <a:schemeClr val="tx1"/>
                </a:solidFill>
                <a:sym typeface="+mn-ea"/>
              </a:rPr>
              <a:t>Experiment Results</a:t>
            </a:r>
            <a:endParaRPr lang="en-US" dirty="0" smtClean="0">
              <a:solidFill>
                <a:schemeClr val="tx1"/>
              </a:solidFill>
              <a:sym typeface="+mn-ea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01320" y="353695"/>
            <a:ext cx="1857375" cy="185737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32639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 panose="020F05020202040302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32639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 panose="020F05020202040302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32639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 panose="020F05020202040302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32639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 panose="020F05020202040302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2907</Words>
  <Application>WPS Presentation</Application>
  <PresentationFormat>Custom</PresentationFormat>
  <Paragraphs>70</Paragraphs>
  <Slides>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14" baseType="lpstr">
      <vt:lpstr>Arial</vt:lpstr>
      <vt:lpstr>SimSun</vt:lpstr>
      <vt:lpstr>Wingdings</vt:lpstr>
      <vt:lpstr>Calibri</vt:lpstr>
      <vt:lpstr>Calibri Light</vt:lpstr>
      <vt:lpstr>Arial</vt:lpstr>
      <vt:lpstr>Cambria Math</vt:lpstr>
      <vt:lpstr>Microsoft YaHei</vt:lpstr>
      <vt:lpstr>Arial Unicode MS</vt:lpstr>
      <vt:lpstr>Calibri</vt:lpstr>
      <vt:lpstr>Wingdings</vt:lpstr>
      <vt:lpstr>Helvetica</vt:lpstr>
      <vt:lpstr>Office Theme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#ZHANG CONG#</dc:creator>
  <cp:lastModifiedBy>congz</cp:lastModifiedBy>
  <cp:revision>192</cp:revision>
  <dcterms:created xsi:type="dcterms:W3CDTF">2024-04-21T02:24:00Z</dcterms:created>
  <dcterms:modified xsi:type="dcterms:W3CDTF">2024-04-21T11:08:28Z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E69A4EE5937E4DF0934772C8189C6BD5_12</vt:lpwstr>
  </property>
  <property fmtid="{D5CDD505-2E9C-101B-9397-08002B2CF9AE}" pid="3" name="KSOProductBuildVer">
    <vt:lpwstr>1033-12.2.0.16731</vt:lpwstr>
  </property>
</Properties>
</file>